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9" r:id="rId3"/>
    <p:sldId id="260" r:id="rId4"/>
    <p:sldId id="261" r:id="rId5"/>
    <p:sldId id="257" r:id="rId6"/>
    <p:sldId id="263" r:id="rId7"/>
    <p:sldId id="262" r:id="rId8"/>
    <p:sldId id="264" r:id="rId9"/>
    <p:sldId id="272" r:id="rId10"/>
    <p:sldId id="265" r:id="rId11"/>
    <p:sldId id="266" r:id="rId12"/>
    <p:sldId id="270" r:id="rId13"/>
    <p:sldId id="267" r:id="rId14"/>
    <p:sldId id="278" r:id="rId15"/>
    <p:sldId id="280" r:id="rId16"/>
    <p:sldId id="279" r:id="rId17"/>
    <p:sldId id="281" r:id="rId18"/>
    <p:sldId id="276" r:id="rId19"/>
    <p:sldId id="277" r:id="rId20"/>
    <p:sldId id="275" r:id="rId21"/>
    <p:sldId id="282" r:id="rId22"/>
    <p:sldId id="268" r:id="rId23"/>
    <p:sldId id="269" r:id="rId24"/>
    <p:sldId id="271" r:id="rId25"/>
    <p:sldId id="274" r:id="rId26"/>
    <p:sldId id="273" r:id="rId2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 Alex" initials="AA" lastIdx="5" clrIdx="0">
    <p:extLst>
      <p:ext uri="{19B8F6BF-5375-455C-9EA6-DF929625EA0E}">
        <p15:presenceInfo xmlns:p15="http://schemas.microsoft.com/office/powerpoint/2012/main" userId="27a7626142f02df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586"/>
  </p:normalViewPr>
  <p:slideViewPr>
    <p:cSldViewPr snapToGrid="0" snapToObjects="1" showGuides="1">
      <p:cViewPr varScale="1">
        <p:scale>
          <a:sx n="120" d="100"/>
          <a:sy n="120" d="100"/>
        </p:scale>
        <p:origin x="1949" y="7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9T09:01:11.159" idx="4">
    <p:pos x="1561" y="2243"/>
    <p:text>ab{2,3}</p:text>
    <p:extLst>
      <p:ext uri="{C676402C-5697-4E1C-873F-D02D1690AC5C}">
        <p15:threadingInfo xmlns:p15="http://schemas.microsoft.com/office/powerpoint/2012/main" timeZoneBias="-180"/>
      </p:ext>
    </p:extLst>
  </p:cm>
  <p:cm authorId="1" dt="2020-11-09T09:09:11.912" idx="5">
    <p:pos x="6983" y="2614"/>
    <p:text>[a-z]+_[a-z]+</p:text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tiff>
</file>

<file path=ppt/media/image10.tiff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13D50D-AC17-6D4A-9805-026AA94D61EA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978F2A-6110-BE48-872F-AC9DAAD98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457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978F2A-6110-BE48-872F-AC9DAAD98FCE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9782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978F2A-6110-BE48-872F-AC9DAAD98FCE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7182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E46EBB-90E8-7948-B6C6-C4CE65F9C9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026BA50-A608-BB42-9044-B79C3EDD6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3ECC53-9499-0349-AF44-BAB6468F8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90D868-72F9-1642-A329-17793DCAD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22D1A2-47AA-5144-AABF-00A388B20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9414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56F0F7-F668-8D41-A2BA-E14D7B787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6C3F7E9-4650-4C42-BBB8-465CB26FAF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D9F5BC-5D56-A149-BD97-B860F9535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8ABD17-9E3A-3F4F-B1D1-6E9279EF5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3DB842-3AA3-0546-8F37-BB7ECEDCE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5750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0548DA5-171B-CA47-A5BC-7A46F9A347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4C933A5-FB43-1941-923D-3C1FA00F8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B746F5-C58C-4D4A-B6FC-9EFC600E5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89C61F-D4C8-1842-85A6-7DE01072C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AFF384-C9AA-CB42-850E-246D02F9D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8491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7EACAA-A4DF-9841-B694-02CB5951E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DA05B8-51E1-5140-A40C-4D6A0470B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F20A17-B88A-FD49-A46C-6120B2908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CB201B-C62F-C347-B2CA-12402EB6A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DF8C46-4974-6048-9FD8-F93253D62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9810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AAE260-5B15-5B4D-976A-4C9607CAC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3DDF94-A3CB-DC47-B4AB-9746896B9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B12094-0E93-9C4D-9AA8-6207CCD40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E26C13-9B9F-0844-B11A-7387E351B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82B5F3-66DF-5741-A0A7-DBE04CD98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9260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36DC4D-266D-0447-9266-E86DE2EF9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0B21CC-FF70-8B4E-A6FD-FF404FB831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BE98834-5815-F84E-BB81-70E8B108B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CE44B9-624D-1649-8C01-FF2B57203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78F608D-5E31-F346-844B-4060F5D89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B80970F-A150-324E-A208-95EC81071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8968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79FF9B-EEF0-774E-BD46-E9680066F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A76C43-5CD7-6249-866F-E28B17701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778A938-7935-6447-BD65-64010627F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3165033-1861-ED4C-B01B-0BBB44A850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DF68B6-E08F-3A48-804B-651A66F412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F3FEEAD-6C50-4643-AF03-81824FB3B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53C5BE6-9DDE-FA4F-97CE-01323E52D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595E52A-8C46-6E48-945F-5193B7449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6058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FA3F26-9D2D-0440-9090-965FC4C0F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DD83060-0AE6-2543-9BC0-6F2654996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A5187B4-1609-1F41-8F28-F5A376D45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A7EF618-2878-634B-92D7-14828BE62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9143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0A1B1EC-E0D4-9A4E-92A1-67CD19815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9D3BA6C-B6F6-A14F-8568-362D4A0AB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BCCA1BC-671D-2D4A-BA86-8CAD3793D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5204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AC2416-D784-7D4E-A934-9D9A04B2D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798085-6F13-DD4E-BDDC-3A3BA5A05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DD23F55-89D0-6242-BD05-26388F31BD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08270C4-19C8-C941-ABD9-8E8D8E55E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B479200-D038-4944-A955-B302291D3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D1035E9-CFEB-5245-B91C-D88E6E07A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3974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41000-E191-A341-8785-A8E09F962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F7D27FD-E5D5-8244-8D96-960042683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6F71AFD-B354-1347-BF7C-BD365CD41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BC5D30-61E6-064D-81D6-183897544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E6C8BE2-FF0F-4549-B992-982BEEA40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5C15996-9530-254B-A53E-63F66DC58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2834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73353-C36E-F443-BC76-59091363D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AE8FCF4-AC66-A14E-BD05-EF9A5DF8A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F822F5-AFC2-9246-96F6-AA979E8736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086184-20BF-DF4A-ADAD-1235EE472773}" type="datetimeFigureOut">
              <a:rPr lang="ru-RU" smtClean="0"/>
              <a:t>22.10.2021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08A16B-13D9-FD47-8E35-B1780598E5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2D93EF-8DC0-9F49-955C-12B94D1975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2EBCE-F991-7643-B6F8-2695D6F6A4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644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habr.com/ru/post/349860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egex101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13.png"/><Relationship Id="rId4" Type="http://schemas.openxmlformats.org/officeDocument/2006/relationships/hyperlink" Target="https://tproger.ru/translations/regular-expression-python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regex101.com/r/aGn8QC/2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&#1090;&#1077;&#1082;&#1089;&#1090;.com/&#1095;&#1090;&#1086;-&#1090;&#1086;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CDE93D-8520-3948-BE9B-67121F2F90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Регулярные выражения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79AE60-0C04-F649-BA87-BF595C624D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822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A8D2BC-51AE-2244-805A-93B3E7F5C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 что же это такое?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2AAB90-6834-6446-A70A-D9E81CC66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Регулярные выражения (</a:t>
            </a:r>
            <a:r>
              <a:rPr lang="en-US" dirty="0"/>
              <a:t>regex – regular expressions) – </a:t>
            </a:r>
            <a:r>
              <a:rPr lang="ru-RU" dirty="0"/>
              <a:t>это </a:t>
            </a:r>
            <a:r>
              <a:rPr lang="ru-RU" b="1" dirty="0"/>
              <a:t>последовательность</a:t>
            </a:r>
            <a:r>
              <a:rPr lang="ru-RU" dirty="0"/>
              <a:t> </a:t>
            </a:r>
            <a:r>
              <a:rPr lang="en-US" dirty="0"/>
              <a:t>[</a:t>
            </a:r>
            <a:r>
              <a:rPr lang="ru-RU" dirty="0"/>
              <a:t>спец</a:t>
            </a:r>
            <a:r>
              <a:rPr lang="en-US" dirty="0"/>
              <a:t>] </a:t>
            </a:r>
            <a:r>
              <a:rPr lang="ru-RU" dirty="0"/>
              <a:t>символов, позволяющая находить в тексте </a:t>
            </a:r>
            <a:r>
              <a:rPr lang="ru-RU" b="1" dirty="0"/>
              <a:t>совпадение</a:t>
            </a:r>
            <a:r>
              <a:rPr lang="ru-RU" dirty="0"/>
              <a:t> с одним или несколькими </a:t>
            </a:r>
            <a:r>
              <a:rPr lang="ru-RU" b="1" dirty="0"/>
              <a:t>шаблонами</a:t>
            </a:r>
          </a:p>
          <a:p>
            <a:pPr marL="0" indent="0">
              <a:buNone/>
            </a:pPr>
            <a:endParaRPr lang="ru-RU" b="1" dirty="0"/>
          </a:p>
          <a:p>
            <a:r>
              <a:rPr lang="ru-RU" dirty="0"/>
              <a:t>*</a:t>
            </a:r>
            <a:r>
              <a:rPr lang="en-US" dirty="0"/>
              <a:t>.txt – </a:t>
            </a:r>
            <a:r>
              <a:rPr lang="ru-RU" dirty="0"/>
              <a:t>регулярное выражение, с помощью которого я буду искать все файлы формата </a:t>
            </a:r>
            <a:r>
              <a:rPr lang="en-US" dirty="0"/>
              <a:t>“.txt”</a:t>
            </a:r>
            <a:endParaRPr lang="ru-RU" dirty="0"/>
          </a:p>
          <a:p>
            <a:endParaRPr lang="ru-RU" dirty="0"/>
          </a:p>
          <a:p>
            <a:r>
              <a:rPr lang="en-US" dirty="0"/>
              <a:t>regex - </a:t>
            </a:r>
            <a:r>
              <a:rPr lang="ru-RU" dirty="0"/>
              <a:t>это математический </a:t>
            </a:r>
            <a:r>
              <a:rPr lang="ru-RU" dirty="0" err="1"/>
              <a:t>концпет</a:t>
            </a:r>
            <a:r>
              <a:rPr lang="en-US" dirty="0"/>
              <a:t>, </a:t>
            </a:r>
            <a:r>
              <a:rPr lang="ru-RU" dirty="0"/>
              <a:t>который может быть по-своему реализован в разных языках программирования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788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D72FF36E-CA7B-5F46-86AD-ECE87515B8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6644888"/>
              </p:ext>
            </p:extLst>
          </p:nvPr>
        </p:nvGraphicFramePr>
        <p:xfrm>
          <a:off x="1506034" y="371021"/>
          <a:ext cx="9847766" cy="5480496"/>
        </p:xfrm>
        <a:graphic>
          <a:graphicData uri="http://schemas.openxmlformats.org/drawingml/2006/table">
            <a:tbl>
              <a:tblPr/>
              <a:tblGrid>
                <a:gridCol w="1151038">
                  <a:extLst>
                    <a:ext uri="{9D8B030D-6E8A-4147-A177-3AD203B41FA5}">
                      <a16:colId xmlns:a16="http://schemas.microsoft.com/office/drawing/2014/main" val="3823667024"/>
                    </a:ext>
                  </a:extLst>
                </a:gridCol>
                <a:gridCol w="8696728">
                  <a:extLst>
                    <a:ext uri="{9D8B030D-6E8A-4147-A177-3AD203B41FA5}">
                      <a16:colId xmlns:a16="http://schemas.microsoft.com/office/drawing/2014/main" val="1672557846"/>
                    </a:ext>
                  </a:extLst>
                </a:gridCol>
              </a:tblGrid>
              <a:tr h="342531">
                <a:tc>
                  <a:txBody>
                    <a:bodyPr/>
                    <a:lstStyle/>
                    <a:p>
                      <a:pPr algn="ctr"/>
                      <a:r>
                        <a:rPr lang="ru-RU" sz="1600" b="1">
                          <a:effectLst/>
                        </a:rPr>
                        <a:t>Оператор</a:t>
                      </a:r>
                      <a:endParaRPr lang="ru-RU" sz="1600">
                        <a:effectLst/>
                      </a:endParaRP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>
                          <a:effectLst/>
                        </a:rPr>
                        <a:t>Описание</a:t>
                      </a:r>
                      <a:endParaRPr lang="ru-RU" sz="1600">
                        <a:effectLst/>
                      </a:endParaRP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7144275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.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Один любой символ, кроме новой строки \</a:t>
                      </a:r>
                      <a:r>
                        <a:rPr lang="en" sz="1600">
                          <a:effectLst/>
                        </a:rPr>
                        <a:t>n.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1816948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?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0 или 1 вхождение шаблона слева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4045286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+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1 и более вхождений шаблона слева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99221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*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0 и более вхождений шаблона слева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9289116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en" sz="1600">
                          <a:effectLst/>
                        </a:rPr>
                        <a:t>\w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Любая цифра или буква (\</a:t>
                      </a:r>
                      <a:r>
                        <a:rPr lang="en" sz="1600">
                          <a:effectLst/>
                        </a:rPr>
                        <a:t>W — </a:t>
                      </a:r>
                      <a:r>
                        <a:rPr lang="ru-RU" sz="1600">
                          <a:effectLst/>
                        </a:rPr>
                        <a:t>все, кроме буквы или цифры)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97801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en" sz="1600">
                          <a:effectLst/>
                        </a:rPr>
                        <a:t>\d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Любая цифра [0-9] (\</a:t>
                      </a:r>
                      <a:r>
                        <a:rPr lang="en" sz="1600">
                          <a:effectLst/>
                        </a:rPr>
                        <a:t>D — </a:t>
                      </a:r>
                      <a:r>
                        <a:rPr lang="ru-RU" sz="1600">
                          <a:effectLst/>
                        </a:rPr>
                        <a:t>все, кроме цифры)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168122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en" sz="1600">
                          <a:effectLst/>
                        </a:rPr>
                        <a:t>\s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>
                          <a:effectLst/>
                        </a:rPr>
                        <a:t>Любой пробельный символ (\</a:t>
                      </a:r>
                      <a:r>
                        <a:rPr lang="en" sz="1600" dirty="0">
                          <a:effectLst/>
                        </a:rPr>
                        <a:t>S — </a:t>
                      </a:r>
                      <a:r>
                        <a:rPr lang="ru-RU" sz="1600" dirty="0">
                          <a:effectLst/>
                        </a:rPr>
                        <a:t>любой </a:t>
                      </a:r>
                      <a:r>
                        <a:rPr lang="ru-RU" sz="1600" dirty="0" err="1">
                          <a:effectLst/>
                        </a:rPr>
                        <a:t>непробельный</a:t>
                      </a:r>
                      <a:r>
                        <a:rPr lang="ru-RU" sz="1600" dirty="0">
                          <a:effectLst/>
                        </a:rPr>
                        <a:t> символ)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575469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en" sz="1600">
                          <a:effectLst/>
                        </a:rPr>
                        <a:t>\b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Граница слова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744386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[..]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Один из символов в скобках ([^..] — любой символ, кроме тех, что в скобках)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77629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\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Экранирование специальных символов (\. означает точку или \+ — знак «плюс»)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6278669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^ и $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Начало и конец строки соответственно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76632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en" sz="1600">
                          <a:effectLst/>
                        </a:rPr>
                        <a:t>{n,m}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От </a:t>
                      </a:r>
                      <a:r>
                        <a:rPr lang="en" sz="1600">
                          <a:effectLst/>
                        </a:rPr>
                        <a:t>n </a:t>
                      </a:r>
                      <a:r>
                        <a:rPr lang="ru-RU" sz="1600">
                          <a:effectLst/>
                        </a:rPr>
                        <a:t>до </a:t>
                      </a:r>
                      <a:r>
                        <a:rPr lang="en" sz="1600">
                          <a:effectLst/>
                        </a:rPr>
                        <a:t>m </a:t>
                      </a:r>
                      <a:r>
                        <a:rPr lang="ru-RU" sz="1600">
                          <a:effectLst/>
                        </a:rPr>
                        <a:t>вхождений ({,</a:t>
                      </a:r>
                      <a:r>
                        <a:rPr lang="en" sz="1600">
                          <a:effectLst/>
                        </a:rPr>
                        <a:t>m} — </a:t>
                      </a:r>
                      <a:r>
                        <a:rPr lang="ru-RU" sz="1600">
                          <a:effectLst/>
                        </a:rPr>
                        <a:t>от 0 до </a:t>
                      </a:r>
                      <a:r>
                        <a:rPr lang="en" sz="1600">
                          <a:effectLst/>
                        </a:rPr>
                        <a:t>m)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173749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en" sz="1600">
                          <a:effectLst/>
                        </a:rPr>
                        <a:t>a|b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Соответствует </a:t>
                      </a:r>
                      <a:r>
                        <a:rPr lang="en" sz="1600">
                          <a:effectLst/>
                        </a:rPr>
                        <a:t>a </a:t>
                      </a:r>
                      <a:r>
                        <a:rPr lang="ru-RU" sz="1600">
                          <a:effectLst/>
                        </a:rPr>
                        <a:t>или </a:t>
                      </a:r>
                      <a:r>
                        <a:rPr lang="en" sz="1600">
                          <a:effectLst/>
                        </a:rPr>
                        <a:t>b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357517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()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>
                          <a:effectLst/>
                        </a:rPr>
                        <a:t>Группирует выражение и возвращает найденный текст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332644"/>
                  </a:ext>
                </a:extLst>
              </a:tr>
              <a:tr h="342531">
                <a:tc>
                  <a:txBody>
                    <a:bodyPr/>
                    <a:lstStyle/>
                    <a:p>
                      <a:r>
                        <a:rPr lang="en" sz="1600">
                          <a:effectLst/>
                        </a:rPr>
                        <a:t>\t, \n, \r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>
                          <a:effectLst/>
                        </a:rPr>
                        <a:t>Символ табуляции, новой строки и возврата каретки соответственно</a:t>
                      </a:r>
                    </a:p>
                  </a:txBody>
                  <a:tcPr marL="85633" marR="85633" marT="42817" marB="4281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830625"/>
                  </a:ext>
                </a:extLst>
              </a:tr>
            </a:tbl>
          </a:graphicData>
        </a:graphic>
      </p:graphicFrame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5D98E0E-DAED-9649-952D-284666516DB8}"/>
              </a:ext>
            </a:extLst>
          </p:cNvPr>
          <p:cNvSpPr/>
          <p:nvPr/>
        </p:nvSpPr>
        <p:spPr>
          <a:xfrm>
            <a:off x="2911928" y="6030009"/>
            <a:ext cx="5405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полный список тут</a:t>
            </a:r>
            <a:r>
              <a:rPr lang="en-US" dirty="0"/>
              <a:t>: </a:t>
            </a:r>
            <a:r>
              <a:rPr lang="ru-RU" dirty="0">
                <a:hlinkClick r:id="rId2"/>
              </a:rPr>
              <a:t>https://habr.com/ru/post/349860/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079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399AF2-EA0C-B949-A55B-0373921EE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632" y="198195"/>
            <a:ext cx="7870736" cy="638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69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03FF3B56-74C3-B344-9B2E-3A1B798273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26977"/>
              </p:ext>
            </p:extLst>
          </p:nvPr>
        </p:nvGraphicFramePr>
        <p:xfrm>
          <a:off x="857250" y="1950776"/>
          <a:ext cx="5693229" cy="3454672"/>
        </p:xfrm>
        <a:graphic>
          <a:graphicData uri="http://schemas.openxmlformats.org/drawingml/2006/table">
            <a:tbl>
              <a:tblPr/>
              <a:tblGrid>
                <a:gridCol w="1620737">
                  <a:extLst>
                    <a:ext uri="{9D8B030D-6E8A-4147-A177-3AD203B41FA5}">
                      <a16:colId xmlns:a16="http://schemas.microsoft.com/office/drawing/2014/main" val="224847547"/>
                    </a:ext>
                  </a:extLst>
                </a:gridCol>
                <a:gridCol w="4072492">
                  <a:extLst>
                    <a:ext uri="{9D8B030D-6E8A-4147-A177-3AD203B41FA5}">
                      <a16:colId xmlns:a16="http://schemas.microsoft.com/office/drawing/2014/main" val="1405175691"/>
                    </a:ext>
                  </a:extLst>
                </a:gridCol>
              </a:tblGrid>
              <a:tr h="521056">
                <a:tc>
                  <a:txBody>
                    <a:bodyPr/>
                    <a:lstStyle/>
                    <a:p>
                      <a:pPr fontAlgn="t"/>
                      <a:r>
                        <a:rPr lang="ru-RU" b="1" dirty="0" err="1">
                          <a:effectLst/>
                        </a:rPr>
                        <a:t>Регулярка</a:t>
                      </a:r>
                      <a:endParaRPr lang="ru-RU" b="1" dirty="0">
                        <a:effectLst/>
                      </a:endParaRPr>
                    </a:p>
                  </a:txBody>
                  <a:tcPr marL="114300" marR="114300" marT="57150" marB="85725">
                    <a:lnL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b="1" dirty="0">
                          <a:effectLst/>
                        </a:rPr>
                        <a:t>Её смысл</a:t>
                      </a:r>
                    </a:p>
                  </a:txBody>
                  <a:tcPr marL="114300" marR="114300" marT="57150" marB="85725">
                    <a:lnL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144563"/>
                  </a:ext>
                </a:extLst>
              </a:tr>
              <a:tr h="521056">
                <a:tc>
                  <a:txBody>
                    <a:bodyPr/>
                    <a:lstStyle/>
                    <a:p>
                      <a:pPr fontAlgn="t"/>
                      <a:r>
                        <a:rPr lang="en">
                          <a:effectLst/>
                        </a:rPr>
                        <a:t>simple text</a:t>
                      </a:r>
                    </a:p>
                  </a:txBody>
                  <a:tcPr marL="114300" marR="114300" marT="57150" marB="85725">
                    <a:lnL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>
                          <a:effectLst/>
                        </a:rPr>
                        <a:t>В точности текст «</a:t>
                      </a:r>
                      <a:r>
                        <a:rPr lang="en">
                          <a:effectLst/>
                        </a:rPr>
                        <a:t>simple text»</a:t>
                      </a:r>
                    </a:p>
                  </a:txBody>
                  <a:tcPr marL="114300" marR="114300" marT="57150" marB="85725">
                    <a:lnL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653084"/>
                  </a:ext>
                </a:extLst>
              </a:tr>
              <a:tr h="1206280">
                <a:tc>
                  <a:txBody>
                    <a:bodyPr/>
                    <a:lstStyle/>
                    <a:p>
                      <a:pPr fontAlgn="t"/>
                      <a:r>
                        <a:rPr lang="en">
                          <a:effectLst/>
                        </a:rPr>
                        <a:t>\d{5}</a:t>
                      </a:r>
                    </a:p>
                  </a:txBody>
                  <a:tcPr marL="114300" marR="114300" marT="57150" marB="85725">
                    <a:lnL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dirty="0">
                          <a:effectLst/>
                        </a:rPr>
                        <a:t>Последовательности из 5 цифр</a:t>
                      </a:r>
                      <a:br>
                        <a:rPr lang="ru-RU" dirty="0">
                          <a:effectLst/>
                        </a:rPr>
                      </a:br>
                      <a:r>
                        <a:rPr lang="ru-RU" dirty="0">
                          <a:effectLst/>
                        </a:rPr>
                        <a:t>\</a:t>
                      </a:r>
                      <a:r>
                        <a:rPr lang="en" dirty="0">
                          <a:effectLst/>
                        </a:rPr>
                        <a:t>d </a:t>
                      </a:r>
                      <a:r>
                        <a:rPr lang="ru-RU" dirty="0">
                          <a:effectLst/>
                        </a:rPr>
                        <a:t>означает любую цифру</a:t>
                      </a:r>
                      <a:br>
                        <a:rPr lang="ru-RU" dirty="0">
                          <a:effectLst/>
                        </a:rPr>
                      </a:br>
                      <a:r>
                        <a:rPr lang="ru-RU" dirty="0">
                          <a:effectLst/>
                        </a:rPr>
                        <a:t>{5} — ровно 5 раз</a:t>
                      </a:r>
                    </a:p>
                  </a:txBody>
                  <a:tcPr marL="114300" marR="114300" marT="57150" marB="85725">
                    <a:lnL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067514"/>
                  </a:ext>
                </a:extLst>
              </a:tr>
              <a:tr h="1206280">
                <a:tc>
                  <a:txBody>
                    <a:bodyPr/>
                    <a:lstStyle/>
                    <a:p>
                      <a:pPr fontAlgn="t"/>
                      <a:r>
                        <a:rPr lang="en" dirty="0">
                          <a:effectLst/>
                        </a:rPr>
                        <a:t>\d\d/\d\d/\d{4}</a:t>
                      </a:r>
                    </a:p>
                  </a:txBody>
                  <a:tcPr marL="114300" marR="114300" marT="57150" marB="85725">
                    <a:lnL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dirty="0">
                          <a:effectLst/>
                        </a:rPr>
                        <a:t>Даты в формате ДД/ММ/ГГГГ</a:t>
                      </a:r>
                      <a:br>
                        <a:rPr lang="ru-RU" dirty="0">
                          <a:effectLst/>
                        </a:rPr>
                      </a:br>
                      <a:r>
                        <a:rPr lang="ru-RU" dirty="0">
                          <a:effectLst/>
                        </a:rPr>
                        <a:t>(и прочие куски, на них похожие, например, 98/76/5432)</a:t>
                      </a:r>
                    </a:p>
                  </a:txBody>
                  <a:tcPr marL="114300" marR="114300" marT="57150" marB="85725">
                    <a:lnL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5DD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2203368"/>
                  </a:ext>
                </a:extLst>
              </a:tr>
            </a:tbl>
          </a:graphicData>
        </a:graphic>
      </p:graphicFrame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9F98E7A-403D-0B4E-99ED-AD8A84BCCA22}"/>
              </a:ext>
            </a:extLst>
          </p:cNvPr>
          <p:cNvSpPr/>
          <p:nvPr/>
        </p:nvSpPr>
        <p:spPr>
          <a:xfrm>
            <a:off x="6768194" y="1989128"/>
            <a:ext cx="492704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b="0" i="0" dirty="0">
                <a:solidFill>
                  <a:srgbClr val="383A42"/>
                </a:solidFill>
                <a:effectLst/>
              </a:rPr>
              <a:t>(?:[a-z0-9!#$%&amp;'*+/=?^_`{|}~-]+(?:\.[a-z0-9!#$%&amp;'*+/=?^_`{|}~-]+)*|"(?:[\x01-\x08\x0b\x0c\x0e-\x1f\x21\x23-\x5b\x5d-\x7f]|\\[\x01-\x09\x0b\x0c\x0e-\x7f])*")@(?:(?:[a-z0-9](?:[a-z0-9-]*[a-z0-9])?\.)+[a-z0-9](?:[a-z0-9-]*[a-z0-9])?|\[(?:(?:25[0-5]| 2[0-4][0-9]|[01]?[0-9][0-9]?)\.){3}(?:25[0-5]|2[0-4][0-9]|[01]?[0-9][0-9]?|[a-z0-9-]*[a-z0-9]:(?:[\x01-\x08\x0b\x0c\x0e-\x1f\x21-\x5a\x53-\x7f]|\\[\x01-\x09\x0b\x0c\x0e-\x7f])+)\])</a:t>
            </a:r>
            <a:endParaRPr lang="ru-RU" b="0" i="0" dirty="0">
              <a:solidFill>
                <a:srgbClr val="383A42"/>
              </a:solidFill>
              <a:effectLst/>
            </a:endParaRPr>
          </a:p>
          <a:p>
            <a:endParaRPr lang="ru-RU" dirty="0">
              <a:solidFill>
                <a:srgbClr val="383A42"/>
              </a:solidFill>
            </a:endParaRPr>
          </a:p>
          <a:p>
            <a:r>
              <a:rPr lang="ru-RU" dirty="0">
                <a:solidFill>
                  <a:srgbClr val="383A42"/>
                </a:solidFill>
              </a:rPr>
              <a:t>*позволяет распознать в тексте </a:t>
            </a:r>
            <a:r>
              <a:rPr lang="en" dirty="0">
                <a:solidFill>
                  <a:srgbClr val="383A42"/>
                </a:solidFill>
              </a:rPr>
              <a:t>email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256329C-9AC6-0B42-8B18-2EF0BC7AC769}"/>
              </a:ext>
            </a:extLst>
          </p:cNvPr>
          <p:cNvSpPr/>
          <p:nvPr/>
        </p:nvSpPr>
        <p:spPr>
          <a:xfrm>
            <a:off x="1033516" y="947738"/>
            <a:ext cx="49270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0" i="0" dirty="0">
                <a:solidFill>
                  <a:srgbClr val="383A42"/>
                </a:solidFill>
                <a:effectLst/>
              </a:rPr>
              <a:t>Как можно</a:t>
            </a:r>
            <a:endParaRPr lang="ru-RU" sz="36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F4F7461-EF35-2E4A-9089-71F8704F8811}"/>
              </a:ext>
            </a:extLst>
          </p:cNvPr>
          <p:cNvSpPr/>
          <p:nvPr/>
        </p:nvSpPr>
        <p:spPr>
          <a:xfrm>
            <a:off x="6550479" y="947738"/>
            <a:ext cx="49270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0" i="0" dirty="0">
                <a:solidFill>
                  <a:srgbClr val="383A42"/>
                </a:solidFill>
                <a:effectLst/>
              </a:rPr>
              <a:t>Как не стоит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333761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Скобочные группы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квантификаторы (спецсимволы) можно объединять с помощью обычных скобок, чтобы указать, сколько раз должна повториться конструкция.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smtClean="0"/>
              <a:t>Тогда в начале внутри скобок нужно поставить ?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 smtClean="0"/>
              <a:t>Например, вот регулярное выражение для поиска </a:t>
            </a:r>
            <a:r>
              <a:rPr lang="en-US" dirty="0" smtClean="0"/>
              <a:t>Mac-</a:t>
            </a:r>
            <a:r>
              <a:rPr lang="ru-RU" dirty="0" smtClean="0"/>
              <a:t>адресов</a:t>
            </a:r>
            <a:endParaRPr lang="ru-RU" dirty="0"/>
          </a:p>
          <a:p>
            <a:pPr marL="0" indent="0">
              <a:buNone/>
            </a:pPr>
            <a:r>
              <a:rPr lang="it-IT" dirty="0"/>
              <a:t>[0-9a-fA-F]{2}(?:[:-][0-9a-fA-F]{2}){5</a:t>
            </a:r>
            <a:r>
              <a:rPr lang="it-IT" dirty="0" smtClean="0"/>
              <a:t>}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78669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Скобочные группы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57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Выглядело проще, чем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it-IT" dirty="0" smtClean="0"/>
              <a:t>[</a:t>
            </a:r>
            <a:r>
              <a:rPr lang="it-IT" dirty="0"/>
              <a:t>0-9a-fA-F]{2}[:-][0-9a-fA-F]{2}[:-][0-9a-fA-F]{2}[:-][0-9a-fA-F]{2}[:-][0-9a-fA-F]{2}[:-][0-9a-fA-F]{2}</a:t>
            </a: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Неправда ли?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smtClean="0"/>
              <a:t>Если что, мы искали строки такого типа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01:23:45:67:89:ab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4229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Группировка + </a:t>
            </a:r>
            <a:r>
              <a:rPr lang="en-US" dirty="0" smtClean="0"/>
              <a:t>match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Если в скобках не ставить ?</a:t>
            </a:r>
            <a:r>
              <a:rPr lang="en-US" dirty="0" smtClean="0"/>
              <a:t>: </a:t>
            </a:r>
            <a:r>
              <a:rPr lang="ru-RU" dirty="0" smtClean="0"/>
              <a:t>в начале, то регулярное выражение начнёт медленнее работать, однако у вас появится возможность затем </a:t>
            </a:r>
            <a:r>
              <a:rPr lang="en-US" dirty="0" smtClean="0"/>
              <a:t>“</a:t>
            </a:r>
            <a:r>
              <a:rPr lang="ru-RU" dirty="0"/>
              <a:t>вытаскивать</a:t>
            </a:r>
            <a:r>
              <a:rPr lang="en-US" dirty="0"/>
              <a:t>”</a:t>
            </a:r>
            <a:r>
              <a:rPr lang="ru-RU" dirty="0"/>
              <a:t> </a:t>
            </a:r>
            <a:r>
              <a:rPr lang="ru-RU" dirty="0" smtClean="0"/>
              <a:t>подстроки, удовлетворяющие выражениям в скобках, из ваших строк.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412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Группировка + </a:t>
            </a:r>
            <a:r>
              <a:rPr lang="en-US" dirty="0" smtClean="0"/>
              <a:t>match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Вся информация будет лежать в полезном </a:t>
            </a:r>
            <a:r>
              <a:rPr lang="en-US" dirty="0" smtClean="0"/>
              <a:t>match-</a:t>
            </a:r>
            <a:r>
              <a:rPr lang="ru-RU" dirty="0" smtClean="0"/>
              <a:t>объекте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3074" name="Picture 2" descr="https://habrastorage.org/r/w1560/webt/ov/-z/yr/ov-zyr4szw9rvt55hdn4cc4dr_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32" y="2720974"/>
            <a:ext cx="10697968" cy="330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996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ru-RU" dirty="0" smtClean="0"/>
              <a:t>Жадность</a:t>
            </a:r>
            <a:r>
              <a:rPr lang="en-US" dirty="0" smtClean="0"/>
              <a:t>”</a:t>
            </a:r>
            <a:r>
              <a:rPr lang="ru-RU" dirty="0" smtClean="0"/>
              <a:t> регулярных выражений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 умолчанию квантификаторы </a:t>
            </a:r>
            <a:r>
              <a:rPr lang="ru-RU" i="1" dirty="0" smtClean="0"/>
              <a:t>жадные</a:t>
            </a:r>
          </a:p>
          <a:p>
            <a:r>
              <a:rPr lang="ru-RU" dirty="0" smtClean="0"/>
              <a:t>например, шаблон </a:t>
            </a:r>
            <a:r>
              <a:rPr lang="ru-RU" i="1" dirty="0"/>
              <a:t>\d+ </a:t>
            </a:r>
            <a:r>
              <a:rPr lang="ru-RU" dirty="0"/>
              <a:t>захватывает максимально возможное количество </a:t>
            </a:r>
            <a:r>
              <a:rPr lang="ru-RU" dirty="0" smtClean="0"/>
              <a:t>цифр</a:t>
            </a:r>
          </a:p>
          <a:p>
            <a:r>
              <a:rPr lang="ru-RU" dirty="0" smtClean="0"/>
              <a:t>однако </a:t>
            </a:r>
            <a:r>
              <a:rPr lang="ru-RU" dirty="0"/>
              <a:t>если в шаблоне есть не жадные части (например, явный текст), то подстрока может быть найдена </a:t>
            </a:r>
            <a:r>
              <a:rPr lang="ru-RU" dirty="0" smtClean="0"/>
              <a:t>неудачно</a:t>
            </a:r>
          </a:p>
          <a:p>
            <a:r>
              <a:rPr lang="ru-RU" dirty="0" smtClean="0"/>
              <a:t>например</a:t>
            </a:r>
            <a:r>
              <a:rPr lang="en-US" dirty="0" smtClean="0"/>
              <a:t>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991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ru-RU" dirty="0" smtClean="0"/>
              <a:t>Жадность</a:t>
            </a:r>
            <a:r>
              <a:rPr lang="en-US" dirty="0" smtClean="0"/>
              <a:t>”</a:t>
            </a:r>
            <a:r>
              <a:rPr lang="ru-RU" dirty="0" smtClean="0"/>
              <a:t> регулярных выражений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хотим найти «слова», начинающиеся на </a:t>
            </a:r>
            <a:r>
              <a:rPr lang="ru-RU" dirty="0" smtClean="0"/>
              <a:t>«</a:t>
            </a:r>
            <a:r>
              <a:rPr lang="ru-RU" dirty="0"/>
              <a:t>СУ</a:t>
            </a:r>
            <a:r>
              <a:rPr lang="ru-RU" dirty="0" smtClean="0"/>
              <a:t>», </a:t>
            </a:r>
            <a:r>
              <a:rPr lang="ru-RU" dirty="0"/>
              <a:t>после которой идут цифры, при помощи </a:t>
            </a:r>
            <a:r>
              <a:rPr lang="ru-RU" dirty="0" smtClean="0"/>
              <a:t>рег. выражения </a:t>
            </a:r>
            <a:r>
              <a:rPr lang="ru-RU" i="1" dirty="0" smtClean="0"/>
              <a:t>СУ\d*</a:t>
            </a:r>
            <a:endParaRPr lang="en-US" i="1" dirty="0" smtClean="0"/>
          </a:p>
          <a:p>
            <a:endParaRPr lang="en-US" i="1" dirty="0"/>
          </a:p>
          <a:p>
            <a:r>
              <a:rPr lang="ru-RU" dirty="0" smtClean="0"/>
              <a:t>тогда </a:t>
            </a:r>
            <a:r>
              <a:rPr lang="ru-RU" dirty="0"/>
              <a:t>мы найдём и </a:t>
            </a:r>
            <a:r>
              <a:rPr lang="ru-RU" dirty="0" smtClean="0"/>
              <a:t>неправильные </a:t>
            </a:r>
            <a:r>
              <a:rPr lang="ru-RU" dirty="0"/>
              <a:t>шаблоны</a:t>
            </a:r>
            <a:r>
              <a:rPr lang="ru-RU" dirty="0" smtClean="0"/>
              <a:t>:</a:t>
            </a:r>
          </a:p>
          <a:p>
            <a:r>
              <a:rPr lang="ru-RU" dirty="0"/>
              <a:t>ПА</a:t>
            </a:r>
            <a:r>
              <a:rPr lang="ru-RU" u="sng" dirty="0"/>
              <a:t>СУ13</a:t>
            </a:r>
            <a:r>
              <a:rPr lang="ru-RU" dirty="0"/>
              <a:t> </a:t>
            </a:r>
            <a:r>
              <a:rPr lang="ru-RU" u="sng" dirty="0" smtClean="0"/>
              <a:t>СУ12</a:t>
            </a:r>
            <a:r>
              <a:rPr lang="ru-RU" dirty="0" smtClean="0"/>
              <a:t>, </a:t>
            </a:r>
            <a:r>
              <a:rPr lang="ru-RU" dirty="0"/>
              <a:t>ЧТОБЫ </a:t>
            </a:r>
            <a:r>
              <a:rPr lang="ru-RU" u="sng" dirty="0"/>
              <a:t>СУ6</a:t>
            </a:r>
            <a:r>
              <a:rPr lang="ru-RU" dirty="0"/>
              <a:t>ЕНИЕ УДАЛОСЬ</a:t>
            </a:r>
            <a:r>
              <a:rPr lang="ru-RU" dirty="0" smtClean="0"/>
              <a:t>.</a:t>
            </a:r>
          </a:p>
          <a:p>
            <a:endParaRPr lang="ru-RU" dirty="0"/>
          </a:p>
          <a:p>
            <a:r>
              <a:rPr lang="ru-RU" dirty="0" smtClean="0"/>
              <a:t>в </a:t>
            </a:r>
            <a:r>
              <a:rPr lang="ru-RU" dirty="0"/>
              <a:t>тех случаях, когда это важно, условие на границу шаблона нужно обязательно добавлять в </a:t>
            </a:r>
            <a:r>
              <a:rPr lang="ru-RU" dirty="0" smtClean="0"/>
              <a:t>рег. выражение. </a:t>
            </a:r>
            <a:br>
              <a:rPr lang="ru-RU" dirty="0" smtClean="0"/>
            </a:br>
            <a:r>
              <a:rPr lang="ru-RU" dirty="0" smtClean="0"/>
              <a:t>С помощью спецсимволов (например </a:t>
            </a:r>
            <a:r>
              <a:rPr lang="en-US" i="1" dirty="0"/>
              <a:t>\</a:t>
            </a:r>
            <a:r>
              <a:rPr lang="en-US" i="1" dirty="0" smtClean="0"/>
              <a:t>b</a:t>
            </a:r>
            <a:r>
              <a:rPr lang="ru-RU" dirty="0" smtClean="0"/>
              <a:t> – начало слова)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8149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2E6447-F50D-9D44-9DCA-D2FEC9BA3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Поиск в огромном массиве текста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DF1847-B0E4-AF4B-8181-85A62F9C48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" t="22129" r="1671"/>
          <a:stretch/>
        </p:blipFill>
        <p:spPr>
          <a:xfrm>
            <a:off x="1164625" y="1690688"/>
            <a:ext cx="9862750" cy="43883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26059A-C82E-5B48-BB96-F9469FD4F541}"/>
              </a:ext>
            </a:extLst>
          </p:cNvPr>
          <p:cNvSpPr txBox="1"/>
          <p:nvPr/>
        </p:nvSpPr>
        <p:spPr>
          <a:xfrm>
            <a:off x="5293895" y="4443663"/>
            <a:ext cx="3593431" cy="95410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Как найти тут все ссылки??!</a:t>
            </a:r>
          </a:p>
        </p:txBody>
      </p:sp>
    </p:spTree>
    <p:extLst>
      <p:ext uri="{BB962C8B-B14F-4D97-AF65-F5344CB8AC3E}">
        <p14:creationId xmlns:p14="http://schemas.microsoft.com/office/powerpoint/2010/main" val="1170646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Пересечение подстрок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обычной ситуации </a:t>
            </a:r>
            <a:r>
              <a:rPr lang="ru-RU" dirty="0" err="1"/>
              <a:t>регулярки</a:t>
            </a:r>
            <a:r>
              <a:rPr lang="ru-RU" dirty="0"/>
              <a:t> позволяют найти только непересекающиеся шаблоны. Вместе с проблемой границы слова это делает их использование в некоторых случаях более сложным. </a:t>
            </a:r>
            <a:endParaRPr lang="ru-RU" dirty="0" smtClean="0"/>
          </a:p>
          <a:p>
            <a:endParaRPr lang="ru-RU" dirty="0"/>
          </a:p>
          <a:p>
            <a:pPr marL="0" indent="0">
              <a:buNone/>
            </a:pPr>
            <a:r>
              <a:rPr lang="ru-RU" dirty="0" smtClean="0"/>
              <a:t>Например</a:t>
            </a:r>
            <a:r>
              <a:rPr lang="ru-RU" dirty="0"/>
              <a:t>, если мы решим искать e-</a:t>
            </a:r>
            <a:r>
              <a:rPr lang="ru-RU" dirty="0" err="1"/>
              <a:t>mail</a:t>
            </a:r>
            <a:r>
              <a:rPr lang="ru-RU" dirty="0"/>
              <a:t> адреса при помощи неправильной </a:t>
            </a:r>
            <a:r>
              <a:rPr lang="ru-RU" dirty="0" err="1"/>
              <a:t>регулярки</a:t>
            </a:r>
            <a:r>
              <a:rPr lang="ru-RU" dirty="0"/>
              <a:t> \w+@\w+ (или даже лучше, [\w'._+-]+@[\w'._+-]+), то в неудачном случае найдём вот что: </a:t>
            </a: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en-US" u="sng" dirty="0" err="1" smtClean="0">
                <a:solidFill>
                  <a:srgbClr val="00B050"/>
                </a:solidFill>
              </a:rPr>
              <a:t>foo@boo</a:t>
            </a:r>
            <a:r>
              <a:rPr lang="en-US" dirty="0" err="1" smtClean="0"/>
              <a:t>@</a:t>
            </a:r>
            <a:r>
              <a:rPr lang="en-US" u="sng" dirty="0" err="1" smtClean="0">
                <a:solidFill>
                  <a:srgbClr val="00B050"/>
                </a:solidFill>
              </a:rPr>
              <a:t>goo@moo</a:t>
            </a:r>
            <a:r>
              <a:rPr lang="en-US" dirty="0" err="1" smtClean="0"/>
              <a:t>@</a:t>
            </a:r>
            <a:r>
              <a:rPr lang="en-US" u="sng" dirty="0" err="1" smtClean="0">
                <a:solidFill>
                  <a:srgbClr val="00B050"/>
                </a:solidFill>
              </a:rPr>
              <a:t>roo@zoo</a:t>
            </a:r>
            <a:endParaRPr lang="ru-RU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02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Пересечение подстрок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То есть это с одной стороны и не e-</a:t>
            </a:r>
            <a:r>
              <a:rPr lang="ru-RU" dirty="0" err="1"/>
              <a:t>mail</a:t>
            </a:r>
            <a:r>
              <a:rPr lang="ru-RU" dirty="0"/>
              <a:t>, а с другой стороны это не все подстроки вида текст-собака-текст, 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так </a:t>
            </a:r>
            <a:r>
              <a:rPr lang="ru-RU" dirty="0"/>
              <a:t>как </a:t>
            </a:r>
            <a:r>
              <a:rPr lang="ru-RU" dirty="0" err="1"/>
              <a:t>boo@goo</a:t>
            </a:r>
            <a:r>
              <a:rPr lang="ru-RU" dirty="0"/>
              <a:t> и </a:t>
            </a:r>
            <a:r>
              <a:rPr lang="ru-RU" dirty="0" err="1"/>
              <a:t>moo@roo</a:t>
            </a:r>
            <a:r>
              <a:rPr lang="ru-RU" dirty="0"/>
              <a:t> пропущены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endParaRPr lang="ru-RU" dirty="0">
              <a:solidFill>
                <a:srgbClr val="00B050"/>
              </a:solidFill>
            </a:endParaRPr>
          </a:p>
        </p:txBody>
      </p:sp>
      <p:pic>
        <p:nvPicPr>
          <p:cNvPr id="6146" name="Picture 2" descr="https://habrastorage.org/r/w1560/webt/lx/wy/qa/lxwyqaue9wvrknkfbsceqxcvcu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8925" y="3624776"/>
            <a:ext cx="5264804" cy="2297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290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20F3A6-314C-4A42-8E07-071E4BE13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Несколько заданий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CF817D-3107-1A4E-A34B-7D60B8EC7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8846"/>
            <a:ext cx="10515600" cy="4707547"/>
          </a:xfrm>
        </p:spPr>
        <p:txBody>
          <a:bodyPr>
            <a:normAutofit fontScale="85000" lnSpcReduction="20000"/>
          </a:bodyPr>
          <a:lstStyle/>
          <a:p>
            <a:r>
              <a:rPr lang="en" dirty="0">
                <a:hlinkClick r:id="rId3"/>
              </a:rPr>
              <a:t>https://regex101.com/</a:t>
            </a:r>
            <a:endParaRPr lang="ru-RU" dirty="0"/>
          </a:p>
          <a:p>
            <a:r>
              <a:rPr lang="en" dirty="0">
                <a:hlinkClick r:id="rId4"/>
              </a:rPr>
              <a:t>https://tproger.ru/translations/regular-expression-python/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1.</a:t>
            </a:r>
            <a:r>
              <a:rPr lang="en-US" dirty="0"/>
              <a:t> </a:t>
            </a:r>
            <a:r>
              <a:rPr lang="ru-RU" dirty="0"/>
              <a:t>Найти подстроку </a:t>
            </a:r>
            <a:r>
              <a:rPr lang="en-US" dirty="0"/>
              <a:t>“cat” </a:t>
            </a:r>
            <a:r>
              <a:rPr lang="ru-RU" dirty="0"/>
              <a:t>в строке</a:t>
            </a:r>
            <a:br>
              <a:rPr lang="ru-RU" dirty="0"/>
            </a:br>
            <a:r>
              <a:rPr lang="ru-RU" dirty="0"/>
              <a:t>Проверить на</a:t>
            </a:r>
            <a:r>
              <a:rPr lang="en-US" dirty="0"/>
              <a:t>:</a:t>
            </a:r>
            <a:r>
              <a:rPr lang="ru-RU" dirty="0"/>
              <a:t> </a:t>
            </a:r>
            <a:r>
              <a:rPr lang="en-US" dirty="0"/>
              <a:t>”</a:t>
            </a:r>
            <a:r>
              <a:rPr lang="en-US" dirty="0" err="1"/>
              <a:t>Cat</a:t>
            </a:r>
            <a:r>
              <a:rPr lang="en-US" dirty="0" err="1">
                <a:solidFill>
                  <a:srgbClr val="00B050"/>
                </a:solidFill>
              </a:rPr>
              <a:t>cat</a:t>
            </a:r>
            <a:r>
              <a:rPr lang="en-US" dirty="0" err="1"/>
              <a:t>CATCaT</a:t>
            </a:r>
            <a:r>
              <a:rPr lang="en-US" dirty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2</a:t>
            </a:r>
            <a:r>
              <a:rPr lang="en-US" dirty="0"/>
              <a:t>. </a:t>
            </a:r>
            <a:r>
              <a:rPr lang="ru-RU" dirty="0"/>
              <a:t>Найти все подстроки, в которых после символа</a:t>
            </a:r>
            <a:r>
              <a:rPr lang="en-US" dirty="0"/>
              <a:t>“a” </a:t>
            </a:r>
            <a:r>
              <a:rPr lang="ru-RU" dirty="0"/>
              <a:t>идёт </a:t>
            </a:r>
            <a:r>
              <a:rPr lang="en-US" dirty="0"/>
              <a:t>2 </a:t>
            </a:r>
            <a:r>
              <a:rPr lang="ru-RU" dirty="0"/>
              <a:t>или 3 символа </a:t>
            </a:r>
            <a:r>
              <a:rPr lang="en-US" dirty="0"/>
              <a:t>b.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>Проверить на</a:t>
            </a:r>
            <a:r>
              <a:rPr lang="en-US" dirty="0"/>
              <a:t>: “</a:t>
            </a:r>
            <a:r>
              <a:rPr lang="en" dirty="0"/>
              <a:t>Ab”, “</a:t>
            </a:r>
            <a:r>
              <a:rPr lang="en" dirty="0" err="1"/>
              <a:t>Cgi</a:t>
            </a:r>
            <a:r>
              <a:rPr lang="en" dirty="0" err="1">
                <a:solidFill>
                  <a:srgbClr val="00B050"/>
                </a:solidFill>
              </a:rPr>
              <a:t>abb</a:t>
            </a:r>
            <a:r>
              <a:rPr lang="en" dirty="0" err="1"/>
              <a:t>_</a:t>
            </a:r>
            <a:r>
              <a:rPr lang="en" dirty="0" err="1">
                <a:solidFill>
                  <a:srgbClr val="00B050"/>
                </a:solidFill>
              </a:rPr>
              <a:t>abbb</a:t>
            </a:r>
            <a:r>
              <a:rPr lang="en" dirty="0" err="1"/>
              <a:t>_ab_</a:t>
            </a:r>
            <a:r>
              <a:rPr lang="en" dirty="0" err="1">
                <a:solidFill>
                  <a:srgbClr val="00B050"/>
                </a:solidFill>
              </a:rPr>
              <a:t>abbb</a:t>
            </a:r>
            <a:r>
              <a:rPr lang="en" dirty="0" err="1"/>
              <a:t>bb</a:t>
            </a:r>
            <a:r>
              <a:rPr lang="en" dirty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3. Найти все подстроки</a:t>
            </a:r>
            <a:r>
              <a:rPr lang="en-US" dirty="0"/>
              <a:t>, </a:t>
            </a:r>
            <a:r>
              <a:rPr lang="ru-RU" dirty="0"/>
              <a:t>в которых две подстроки из букв нижнего регистра отделены символом</a:t>
            </a:r>
            <a:r>
              <a:rPr lang="en-US" dirty="0"/>
              <a:t>“_”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>Проверить на</a:t>
            </a:r>
            <a:r>
              <a:rPr lang="en-US" dirty="0" smtClean="0"/>
              <a:t>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”</a:t>
            </a:r>
            <a:r>
              <a:rPr lang="en-US" dirty="0" err="1"/>
              <a:t>John_Smith</a:t>
            </a:r>
            <a:r>
              <a:rPr lang="en-US" dirty="0"/>
              <a:t> </a:t>
            </a:r>
            <a:r>
              <a:rPr lang="en-US" dirty="0" err="1" smtClean="0">
                <a:solidFill>
                  <a:srgbClr val="00B050"/>
                </a:solidFill>
              </a:rPr>
              <a:t>name_surname</a:t>
            </a:r>
            <a:r>
              <a:rPr lang="en-US" dirty="0" err="1" smtClean="0"/>
              <a:t>_Name_Surname</a:t>
            </a:r>
            <a:r>
              <a:rPr lang="en-US" dirty="0"/>
              <a:t>”</a:t>
            </a:r>
            <a:br>
              <a:rPr lang="en-US" dirty="0"/>
            </a:br>
            <a:r>
              <a:rPr lang="en-US" dirty="0" smtClean="0"/>
              <a:t>“</a:t>
            </a:r>
            <a:r>
              <a:rPr lang="en-US" dirty="0" err="1" smtClean="0"/>
              <a:t>John_S</a:t>
            </a:r>
            <a:r>
              <a:rPr lang="en-US" dirty="0" err="1" smtClean="0">
                <a:solidFill>
                  <a:srgbClr val="00B050"/>
                </a:solidFill>
              </a:rPr>
              <a:t>mith_name</a:t>
            </a:r>
            <a:r>
              <a:rPr lang="en-US" dirty="0" err="1" smtClean="0"/>
              <a:t>_surname_Name_Surname</a:t>
            </a:r>
            <a:r>
              <a:rPr lang="en-US" dirty="0" smtClean="0"/>
              <a:t>”</a:t>
            </a:r>
            <a:endParaRPr lang="en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E1AD219-1F5F-1D42-944B-23D18F11169C}"/>
              </a:ext>
            </a:extLst>
          </p:cNvPr>
          <p:cNvSpPr/>
          <p:nvPr/>
        </p:nvSpPr>
        <p:spPr>
          <a:xfrm>
            <a:off x="5795458" y="2771274"/>
            <a:ext cx="25914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i="1" dirty="0"/>
              <a:t>Решение</a:t>
            </a:r>
            <a:r>
              <a:rPr lang="en-US" sz="2800" i="1" dirty="0"/>
              <a:t>: </a:t>
            </a:r>
            <a:r>
              <a:rPr lang="en-US" sz="2800" i="1" dirty="0" err="1"/>
              <a:t>r”cat</a:t>
            </a:r>
            <a:r>
              <a:rPr lang="en-US" sz="2800" i="1" dirty="0"/>
              <a:t>”</a:t>
            </a:r>
            <a:endParaRPr lang="ru-RU" sz="2800" i="1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E4AF884-75B9-284C-886D-DC50FB5B18EF}"/>
              </a:ext>
            </a:extLst>
          </p:cNvPr>
          <p:cNvSpPr/>
          <p:nvPr/>
        </p:nvSpPr>
        <p:spPr>
          <a:xfrm>
            <a:off x="7314769" y="4178043"/>
            <a:ext cx="20313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i="1" dirty="0"/>
              <a:t>Решение</a:t>
            </a:r>
            <a:r>
              <a:rPr lang="en-US" sz="2800" i="1" dirty="0"/>
              <a:t>: </a:t>
            </a:r>
            <a:r>
              <a:rPr lang="ru-RU" sz="2800" i="1" dirty="0" smtClean="0"/>
              <a:t>	</a:t>
            </a:r>
            <a:endParaRPr lang="ru-RU" sz="2800" i="1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0176F24-0CCC-0A49-83A5-2A22ACF4B22D}"/>
              </a:ext>
            </a:extLst>
          </p:cNvPr>
          <p:cNvSpPr/>
          <p:nvPr/>
        </p:nvSpPr>
        <p:spPr>
          <a:xfrm>
            <a:off x="7356973" y="5528541"/>
            <a:ext cx="39985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i="1" dirty="0"/>
              <a:t>Решение</a:t>
            </a:r>
            <a:r>
              <a:rPr lang="en-US" sz="2800" i="1" dirty="0"/>
              <a:t>: r”[a-z]+_[a-z]+”</a:t>
            </a:r>
            <a:endParaRPr lang="ru-RU" sz="2800" i="1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9AC5AA0-919E-1F44-891E-E8984219A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7150" y="2852222"/>
            <a:ext cx="2166475" cy="47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5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4C726A-6D62-E841-BEF1-B1898B2EA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Предостережение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72D792-22D8-6E46-93E7-68A5D8514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будьте аккуратнее, используя регулярные выражения</a:t>
            </a:r>
            <a:br>
              <a:rPr lang="ru-RU" dirty="0"/>
            </a:br>
            <a:r>
              <a:rPr lang="ru-RU" dirty="0"/>
              <a:t>в </a:t>
            </a:r>
            <a:r>
              <a:rPr lang="en-US" dirty="0"/>
              <a:t>web-</a:t>
            </a:r>
            <a:r>
              <a:rPr lang="ru-RU" dirty="0"/>
              <a:t>запросах (сайты</a:t>
            </a:r>
            <a:r>
              <a:rPr lang="en-US" dirty="0"/>
              <a:t>/</a:t>
            </a:r>
            <a:r>
              <a:rPr lang="en-US" dirty="0" err="1"/>
              <a:t>ssh</a:t>
            </a:r>
            <a:r>
              <a:rPr lang="en-US" dirty="0"/>
              <a:t>/email-</a:t>
            </a:r>
            <a:r>
              <a:rPr lang="ru-RU" dirty="0"/>
              <a:t>протоколы</a:t>
            </a:r>
            <a:r>
              <a:rPr lang="en-US" dirty="0"/>
              <a:t>/…)</a:t>
            </a:r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за такое запросто можно словить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используйте официальные </a:t>
            </a:r>
            <a:r>
              <a:rPr lang="en-US" dirty="0"/>
              <a:t>API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4753A1D-F212-EA49-B8B9-0E8EC5A1C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35697"/>
            <a:ext cx="3325477" cy="246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2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919FBD-F534-D543-8C3F-695168AB4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E2E64E-D70D-FB4E-9A5D-452587E78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3F1CFA-72A5-234E-8EB5-7726F8ED6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99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5150" cy="1325563"/>
          </a:xfrm>
        </p:spPr>
        <p:txBody>
          <a:bodyPr/>
          <a:lstStyle/>
          <a:p>
            <a:r>
              <a:rPr lang="ru-RU" dirty="0" smtClean="0"/>
              <a:t>Пользуйтесь песочницами для </a:t>
            </a:r>
            <a:r>
              <a:rPr lang="en-US" dirty="0" smtClean="0"/>
              <a:t>regex</a:t>
            </a:r>
            <a:r>
              <a:rPr lang="ru-RU" dirty="0" smtClean="0"/>
              <a:t>!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329" y="1582738"/>
            <a:ext cx="8641342" cy="4520438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3588389" y="6241018"/>
            <a:ext cx="47719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hlinkClick r:id="rId3"/>
              </a:rPr>
              <a:t>https://</a:t>
            </a:r>
            <a:r>
              <a:rPr lang="ru-RU" dirty="0" smtClean="0">
                <a:hlinkClick r:id="rId3"/>
              </a:rPr>
              <a:t>regex101.com/r/aGn8QC/2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069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ECE9-3C21-E746-8877-9A3EF7C2A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thing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F66DF9-25BB-4E4C-A90D-8013F6DCA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27014"/>
            <a:ext cx="5257800" cy="537272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0C5ABB-50A0-054F-A5AF-CD0C64F98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622" y="2111064"/>
            <a:ext cx="5721348" cy="3848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592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2E6447-F50D-9D44-9DCA-D2FEC9BA3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Поиск в огромном массиве текста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CC27407-C51C-B041-881F-5D6964EF6B1F}"/>
              </a:ext>
            </a:extLst>
          </p:cNvPr>
          <p:cNvSpPr/>
          <p:nvPr/>
        </p:nvSpPr>
        <p:spPr>
          <a:xfrm>
            <a:off x="3793479" y="2630740"/>
            <a:ext cx="460504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dirty="0"/>
              <a:t>Т.е. я ищу</a:t>
            </a:r>
            <a:r>
              <a:rPr lang="en-US" sz="2800" dirty="0"/>
              <a:t>:</a:t>
            </a:r>
            <a:endParaRPr lang="ru-RU" sz="2800" dirty="0"/>
          </a:p>
          <a:p>
            <a:pPr algn="ctr"/>
            <a:endParaRPr lang="en-US" sz="2800" dirty="0"/>
          </a:p>
          <a:p>
            <a:pPr algn="ctr"/>
            <a:r>
              <a:rPr lang="en-US" sz="2800" dirty="0">
                <a:hlinkClick r:id="rId2"/>
              </a:rPr>
              <a:t>www.</a:t>
            </a:r>
            <a:r>
              <a:rPr lang="ru-RU" sz="2800" dirty="0">
                <a:hlinkClick r:id="rId2"/>
              </a:rPr>
              <a:t>текст.</a:t>
            </a:r>
            <a:r>
              <a:rPr lang="en-US" sz="2800" dirty="0">
                <a:hlinkClick r:id="rId2"/>
              </a:rPr>
              <a:t>com/</a:t>
            </a:r>
            <a:r>
              <a:rPr lang="ru-RU" sz="2800" dirty="0">
                <a:hlinkClick r:id="rId2"/>
              </a:rPr>
              <a:t>что-то</a:t>
            </a:r>
            <a:r>
              <a:rPr lang="ru-RU" sz="2800" dirty="0"/>
              <a:t> там</a:t>
            </a:r>
            <a:r>
              <a:rPr lang="en-US" sz="2800" dirty="0"/>
              <a:t>/</a:t>
            </a:r>
            <a:r>
              <a:rPr lang="ru-RU" sz="2800" dirty="0"/>
              <a:t>...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DED23CB-79AD-6A43-A76E-9D16064CE39F}"/>
              </a:ext>
            </a:extLst>
          </p:cNvPr>
          <p:cNvSpPr/>
          <p:nvPr/>
        </p:nvSpPr>
        <p:spPr>
          <a:xfrm>
            <a:off x="5073543" y="4955787"/>
            <a:ext cx="204491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4400" dirty="0"/>
              <a:t>шаблон</a:t>
            </a:r>
          </a:p>
        </p:txBody>
      </p:sp>
    </p:spTree>
    <p:extLst>
      <p:ext uri="{BB962C8B-B14F-4D97-AF65-F5344CB8AC3E}">
        <p14:creationId xmlns:p14="http://schemas.microsoft.com/office/powerpoint/2010/main" val="2353463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3E945A-9117-594D-84A2-83869A047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понадобится?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A4E928-3C22-CE48-AAAC-F9F254639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парсинг</a:t>
            </a:r>
            <a:r>
              <a:rPr lang="ru-RU" dirty="0"/>
              <a:t> результатов вычислений</a:t>
            </a:r>
          </a:p>
          <a:p>
            <a:r>
              <a:rPr lang="ru-RU" dirty="0" err="1"/>
              <a:t>парсинг</a:t>
            </a:r>
            <a:r>
              <a:rPr lang="ru-RU" dirty="0"/>
              <a:t> сайта</a:t>
            </a:r>
          </a:p>
          <a:p>
            <a:r>
              <a:rPr lang="ru-RU" dirty="0"/>
              <a:t>поиск и редактирование информации в человеческой речи</a:t>
            </a:r>
          </a:p>
          <a:p>
            <a:r>
              <a:rPr lang="ru-RU" dirty="0"/>
              <a:t>работа с путями и файлами в ОС </a:t>
            </a:r>
          </a:p>
          <a:p>
            <a:r>
              <a:rPr lang="ru-RU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6119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9C8B9A-D1C4-6349-954D-7E6F52031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993" y="73773"/>
            <a:ext cx="6644014" cy="671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2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8B80A-5EF5-2246-B7FE-928404671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Математика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8917ED-5680-1D44-83B1-C6BF50CD5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1970е – У. </a:t>
            </a:r>
            <a:r>
              <a:rPr lang="ru-RU" dirty="0" err="1"/>
              <a:t>Маккалок</a:t>
            </a:r>
            <a:r>
              <a:rPr lang="ru-RU" dirty="0"/>
              <a:t> и У. </a:t>
            </a:r>
            <a:r>
              <a:rPr lang="ru-RU" dirty="0" err="1"/>
              <a:t>Питтс</a:t>
            </a:r>
            <a:r>
              <a:rPr lang="ru-RU" dirty="0"/>
              <a:t> (</a:t>
            </a:r>
            <a:r>
              <a:rPr lang="en-US" dirty="0"/>
              <a:t>USA</a:t>
            </a:r>
            <a:r>
              <a:rPr lang="ru-RU" dirty="0"/>
              <a:t>) и </a:t>
            </a:r>
            <a:r>
              <a:rPr lang="ru-RU" dirty="0" err="1"/>
              <a:t>А.Тьюринг</a:t>
            </a:r>
            <a:r>
              <a:rPr lang="ru-RU" dirty="0"/>
              <a:t> (</a:t>
            </a:r>
            <a:r>
              <a:rPr lang="en-US" dirty="0" err="1"/>
              <a:t>Eng</a:t>
            </a:r>
            <a:r>
              <a:rPr lang="en-US" dirty="0"/>
              <a:t>).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>Теория конечных автоматов и теория формальных языков.</a:t>
            </a:r>
            <a:br>
              <a:rPr lang="ru-RU" dirty="0"/>
            </a:br>
            <a:endParaRPr lang="ru-RU" dirty="0"/>
          </a:p>
          <a:p>
            <a:r>
              <a:rPr lang="ru-RU" dirty="0"/>
              <a:t>1951 – С</a:t>
            </a:r>
            <a:r>
              <a:rPr lang="ru-RU" dirty="0" smtClean="0"/>
              <a:t>. Клини </a:t>
            </a:r>
            <a:r>
              <a:rPr lang="ru-RU" dirty="0"/>
              <a:t>(</a:t>
            </a:r>
            <a:r>
              <a:rPr lang="en-US" dirty="0"/>
              <a:t>USA)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>Регулярные (распознаваемые) </a:t>
            </a:r>
            <a:br>
              <a:rPr lang="ru-RU" dirty="0"/>
            </a:br>
            <a:r>
              <a:rPr lang="ru-RU" dirty="0"/>
              <a:t>множества и языки</a:t>
            </a:r>
          </a:p>
          <a:p>
            <a:endParaRPr lang="ru-RU" dirty="0"/>
          </a:p>
          <a:p>
            <a:r>
              <a:rPr lang="ru-RU" dirty="0"/>
              <a:t>1962 – первые реализации</a:t>
            </a:r>
            <a:br>
              <a:rPr lang="ru-RU" dirty="0"/>
            </a:br>
            <a:r>
              <a:rPr lang="ru-RU" dirty="0"/>
              <a:t>в программировании (</a:t>
            </a:r>
            <a:r>
              <a:rPr lang="en-US" dirty="0"/>
              <a:t>SNOBOL)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CC36B13-F540-7846-95FA-D46B7E4D6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249" y="2855511"/>
            <a:ext cx="2241551" cy="31908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C2A0B8-AC4E-1645-B15B-BB9D0B544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386" y="2855510"/>
            <a:ext cx="2347270" cy="319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1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8B80A-5EF5-2246-B7FE-928404671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8917ED-5680-1D44-83B1-C6BF50CD5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1970е - Кен Томпсон и </a:t>
            </a:r>
            <a:r>
              <a:rPr lang="ru-RU" dirty="0" err="1"/>
              <a:t>Деннис</a:t>
            </a:r>
            <a:r>
              <a:rPr lang="ru-RU" dirty="0"/>
              <a:t> </a:t>
            </a:r>
            <a:r>
              <a:rPr lang="ru-RU" dirty="0" err="1"/>
              <a:t>Ритчи</a:t>
            </a:r>
            <a:r>
              <a:rPr lang="ru-RU" dirty="0"/>
              <a:t> внедряют </a:t>
            </a:r>
            <a:r>
              <a:rPr lang="en-US" dirty="0"/>
              <a:t>Regex </a:t>
            </a:r>
            <a:r>
              <a:rPr lang="ru-RU" dirty="0"/>
              <a:t>в </a:t>
            </a:r>
            <a:r>
              <a:rPr lang="en-US" dirty="0"/>
              <a:t>UNIX</a:t>
            </a:r>
            <a:br>
              <a:rPr lang="en-US" dirty="0"/>
            </a:br>
            <a:r>
              <a:rPr lang="en-US" dirty="0"/>
              <a:t>vi, </a:t>
            </a:r>
            <a:r>
              <a:rPr lang="en-US" dirty="0" err="1"/>
              <a:t>ed</a:t>
            </a:r>
            <a:r>
              <a:rPr lang="en-US" dirty="0"/>
              <a:t> </a:t>
            </a:r>
            <a:r>
              <a:rPr lang="ru-RU" dirty="0"/>
              <a:t>и др. редакторы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1980e –</a:t>
            </a:r>
            <a:r>
              <a:rPr lang="ru-RU" dirty="0"/>
              <a:t> </a:t>
            </a:r>
            <a:r>
              <a:rPr lang="en" dirty="0"/>
              <a:t>PostgreSQL</a:t>
            </a:r>
            <a:endParaRPr lang="ru-RU" dirty="0"/>
          </a:p>
          <a:p>
            <a:endParaRPr lang="ru-RU" dirty="0"/>
          </a:p>
          <a:p>
            <a:r>
              <a:rPr lang="ru-RU" dirty="0"/>
              <a:t>и понеслась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F17081B-AFB8-1945-A9DF-1AFB04645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7845" y="2974466"/>
            <a:ext cx="3183165" cy="205365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4DF0D1D-BFA7-024E-B50C-DC7DA3AB1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708" b="22459"/>
          <a:stretch/>
        </p:blipFill>
        <p:spPr>
          <a:xfrm>
            <a:off x="4163171" y="2974466"/>
            <a:ext cx="3865657" cy="205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5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8B80A-5EF5-2246-B7FE-928404671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8917ED-5680-1D44-83B1-C6BF50CD5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1980е - Ларри </a:t>
            </a:r>
            <a:r>
              <a:rPr lang="ru-RU" dirty="0" err="1"/>
              <a:t>Уолл</a:t>
            </a:r>
            <a:r>
              <a:rPr lang="ru-RU" dirty="0"/>
              <a:t> и его </a:t>
            </a:r>
            <a:r>
              <a:rPr lang="en-US" dirty="0"/>
              <a:t>Perl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5C7AEE-CD32-AE4E-9E75-1185933DE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97138"/>
            <a:ext cx="6362700" cy="17907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84680C6-AC7F-E44A-A223-B592C48FE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05" y="2497138"/>
            <a:ext cx="9018738" cy="304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955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8B80A-5EF5-2246-B7FE-928404671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8917ED-5680-1D44-83B1-C6BF50CD5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сейчас поддержка </a:t>
            </a:r>
            <a:r>
              <a:rPr lang="en-US" dirty="0"/>
              <a:t>regex </a:t>
            </a:r>
            <a:r>
              <a:rPr lang="ru-RU" dirty="0"/>
              <a:t>есть во всех адекватных редакторах текста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Sublime, </a:t>
            </a:r>
            <a:r>
              <a:rPr lang="en-US" dirty="0" err="1"/>
              <a:t>nano</a:t>
            </a:r>
            <a:r>
              <a:rPr lang="en-US" dirty="0"/>
              <a:t>, atom, notepad++</a:t>
            </a:r>
            <a:r>
              <a:rPr lang="ru-RU" dirty="0"/>
              <a:t> ..</a:t>
            </a:r>
            <a:r>
              <a:rPr lang="en-US" dirty="0"/>
              <a:t>. </a:t>
            </a:r>
            <a:r>
              <a:rPr lang="ru-RU" dirty="0"/>
              <a:t>Свои реализации есть и в </a:t>
            </a:r>
            <a:r>
              <a:rPr lang="en-US" dirty="0"/>
              <a:t>Word</a:t>
            </a:r>
            <a:r>
              <a:rPr lang="ru-RU" dirty="0"/>
              <a:t>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DB62ECF-6AE0-AD4C-8DD0-B0A49CA92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70868"/>
            <a:ext cx="12192000" cy="280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180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968</TotalTime>
  <Words>719</Words>
  <Application>Microsoft Office PowerPoint</Application>
  <PresentationFormat>Широкоэкранный</PresentationFormat>
  <Paragraphs>146</Paragraphs>
  <Slides>26</Slides>
  <Notes>2</Notes>
  <HiddenSlides>2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Тема Office</vt:lpstr>
      <vt:lpstr>Регулярные выражения</vt:lpstr>
      <vt:lpstr>Поиск в огромном массиве текста</vt:lpstr>
      <vt:lpstr>Поиск в огромном массиве текста</vt:lpstr>
      <vt:lpstr>Где понадобится?</vt:lpstr>
      <vt:lpstr>Презентация PowerPoint</vt:lpstr>
      <vt:lpstr>Математика</vt:lpstr>
      <vt:lpstr>IT</vt:lpstr>
      <vt:lpstr>IT</vt:lpstr>
      <vt:lpstr>IT</vt:lpstr>
      <vt:lpstr>Да что же это такое?</vt:lpstr>
      <vt:lpstr>Презентация PowerPoint</vt:lpstr>
      <vt:lpstr>Презентация PowerPoint</vt:lpstr>
      <vt:lpstr>Презентация PowerPoint</vt:lpstr>
      <vt:lpstr>Скобочные группы</vt:lpstr>
      <vt:lpstr>Скобочные группы</vt:lpstr>
      <vt:lpstr>Группировка + match</vt:lpstr>
      <vt:lpstr>Группировка + match</vt:lpstr>
      <vt:lpstr>“Жадность” регулярных выражений</vt:lpstr>
      <vt:lpstr>“Жадность” регулярных выражений</vt:lpstr>
      <vt:lpstr>Пересечение подстрок</vt:lpstr>
      <vt:lpstr>Пересечение подстрок</vt:lpstr>
      <vt:lpstr>Несколько заданий</vt:lpstr>
      <vt:lpstr>Предостережение</vt:lpstr>
      <vt:lpstr>Презентация PowerPoint</vt:lpstr>
      <vt:lpstr>Пользуйтесь песочницами для regex!</vt:lpstr>
      <vt:lpstr>One more thing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Регулярные выражения</dc:title>
  <dc:creator>Alex Alex</dc:creator>
  <cp:lastModifiedBy>Alex Alex</cp:lastModifiedBy>
  <cp:revision>31</cp:revision>
  <dcterms:created xsi:type="dcterms:W3CDTF">2020-11-08T20:25:00Z</dcterms:created>
  <dcterms:modified xsi:type="dcterms:W3CDTF">2021-10-22T10:34:42Z</dcterms:modified>
</cp:coreProperties>
</file>

<file path=docProps/thumbnail.jpeg>
</file>